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9"/>
  </p:notesMasterIdLst>
  <p:sldIdLst>
    <p:sldId id="256" r:id="rId2"/>
    <p:sldId id="299" r:id="rId3"/>
    <p:sldId id="374" r:id="rId4"/>
    <p:sldId id="375" r:id="rId5"/>
    <p:sldId id="376" r:id="rId6"/>
    <p:sldId id="288" r:id="rId7"/>
    <p:sldId id="354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815" autoAdjust="0"/>
    <p:restoredTop sz="94624" autoAdjust="0"/>
  </p:normalViewPr>
  <p:slideViewPr>
    <p:cSldViewPr>
      <p:cViewPr>
        <p:scale>
          <a:sx n="90" d="100"/>
          <a:sy n="90" d="100"/>
        </p:scale>
        <p:origin x="-504" y="6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6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5DDCDD-1B47-4E7C-A5EE-E2E7F95CB9A6}" type="datetimeFigureOut">
              <a:rPr lang="ru-RU" smtClean="0"/>
              <a:pPr/>
              <a:t>22.05.2017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222C0A-A66C-4230-82CD-F639202474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22.05.2017</a:t>
            </a:fld>
            <a:endParaRPr lang="ru-RU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22.05.2017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22.05.2017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22.05.2017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22.05.2017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22.05.2017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22.05.2017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22.05.2017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22.05.2017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22.05.2017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22.05.2017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2D94FD8-3931-4E37-A4D3-6773E929C542}" type="datetimeFigureOut">
              <a:rPr lang="ru-RU" smtClean="0"/>
              <a:pPr/>
              <a:t>22.05.2017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928670"/>
            <a:ext cx="8072462" cy="4429156"/>
          </a:xfrm>
        </p:spPr>
        <p:txBody>
          <a:bodyPr>
            <a:normAutofit fontScale="90000"/>
          </a:bodyPr>
          <a:lstStyle/>
          <a:p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>Результаты республиканских проверочных  работ по русскому языку  учащихся </a:t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>6 классов  за 2016-2017 учебный год </a:t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3438" y="4071942"/>
            <a:ext cx="4328485" cy="633541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285728"/>
            <a:ext cx="7498080" cy="48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Всего учащихся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804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Приняли участие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– 770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95,8%)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«5»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- 158 (20%)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«4»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- 345 (45%)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«3»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- 253 (33%)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«2»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- 15   (2%)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Успеваемость –   98%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Качество знаний – 65%                         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Средняя оценка  -3,8                                                   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-142900"/>
            <a:ext cx="7498080" cy="1143000"/>
          </a:xfrm>
        </p:spPr>
        <p:txBody>
          <a:bodyPr/>
          <a:lstStyle/>
          <a:p>
            <a:r>
              <a:rPr lang="ru-RU" dirty="0" smtClean="0"/>
              <a:t>        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Таблица результатов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71538" y="785795"/>
          <a:ext cx="7929618" cy="5551555"/>
        </p:xfrm>
        <a:graphic>
          <a:graphicData uri="http://schemas.openxmlformats.org/drawingml/2006/table">
            <a:tbl>
              <a:tblPr/>
              <a:tblGrid>
                <a:gridCol w="1857388"/>
                <a:gridCol w="1000132"/>
                <a:gridCol w="1000132"/>
                <a:gridCol w="571504"/>
                <a:gridCol w="714380"/>
                <a:gridCol w="571504"/>
                <a:gridCol w="515790"/>
                <a:gridCol w="539797"/>
                <a:gridCol w="540432"/>
                <a:gridCol w="618559"/>
              </a:tblGrid>
              <a:tr h="7143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Наименование ОУ</a:t>
                      </a:r>
                      <a:endParaRPr lang="ru-RU" sz="1200" b="1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Количество учащихся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Количество выполнявших 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Успеваемость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Качество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Ср. оценка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5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17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 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12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29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96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3,7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266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27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27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74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3,9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64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17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76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49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26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3,9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104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104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50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32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69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3,9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47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3,7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47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47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96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57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3,7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Гимназия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38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37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98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64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3,6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лицей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78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76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38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97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70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3,9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426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  18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78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39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714356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Таблица результатов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42977" y="571481"/>
          <a:ext cx="7929617" cy="5786477"/>
        </p:xfrm>
        <a:graphic>
          <a:graphicData uri="http://schemas.openxmlformats.org/drawingml/2006/table">
            <a:tbl>
              <a:tblPr/>
              <a:tblGrid>
                <a:gridCol w="2071701"/>
                <a:gridCol w="857256"/>
                <a:gridCol w="1071570"/>
                <a:gridCol w="571504"/>
                <a:gridCol w="500066"/>
                <a:gridCol w="571504"/>
                <a:gridCol w="515790"/>
                <a:gridCol w="627218"/>
                <a:gridCol w="571504"/>
                <a:gridCol w="571504"/>
              </a:tblGrid>
              <a:tr h="5715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Наименование ОУ</a:t>
                      </a:r>
                      <a:endParaRPr lang="ru-RU" sz="1200" b="1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Количество учащихся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Количество выполнявших 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Успеваемость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Качество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Ср. оценка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Шугуровская СОШ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27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88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3,8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Зеленорощинская СОШ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   14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3,4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Старокувакская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СОШ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3,9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Тимяшевская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СОШ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26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56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3,9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Старописьмянская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3,6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Подлесная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78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Ново-Сережкинская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5,0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Зай-Каратайская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Нижнечершилинская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3,8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Урмышлинская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57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3,7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Керлигачская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Сарабикуловская ООШ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Сугушлинская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    6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Каркалинская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3,6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Старо - </a:t>
                      </a: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Иштерякская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Куакбашская ООШ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100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80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3,8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Федотовская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57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3,9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Ивановская ООШ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96908"/>
          </a:xfrm>
        </p:spPr>
        <p:txBody>
          <a:bodyPr>
            <a:normAutofit/>
          </a:bodyPr>
          <a:lstStyle/>
          <a:p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         Статистика ошибок             </a:t>
            </a:r>
            <a:endParaRPr lang="ru-RU" sz="3600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42976" y="1214422"/>
          <a:ext cx="7929618" cy="4980052"/>
        </p:xfrm>
        <a:graphic>
          <a:graphicData uri="http://schemas.openxmlformats.org/drawingml/2006/table">
            <a:tbl>
              <a:tblPr/>
              <a:tblGrid>
                <a:gridCol w="5749949"/>
                <a:gridCol w="2179669"/>
              </a:tblGrid>
              <a:tr h="6429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Виды ошибки</a:t>
                      </a:r>
                      <a:endParaRPr lang="ru-RU" sz="2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Кол – во учащихся /  %</a:t>
                      </a:r>
                      <a:endParaRPr lang="ru-RU" sz="2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5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1.Правописание приставок.</a:t>
                      </a:r>
                      <a:endParaRPr lang="ru-RU" sz="2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2.Правописание безударных чередующихся гласных в корне.</a:t>
                      </a:r>
                      <a:endParaRPr lang="ru-RU" sz="2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3.Нахождение сложных предложений, определение видов связи в них.</a:t>
                      </a:r>
                      <a:endParaRPr lang="ru-RU" sz="2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4.Постановка знаков препинания в простых предложениях с однородными членами.</a:t>
                      </a:r>
                      <a:endParaRPr lang="ru-RU" sz="2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5. Определение способа словообразования.</a:t>
                      </a:r>
                      <a:endParaRPr lang="ru-RU" sz="2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362 /</a:t>
                      </a:r>
                      <a:r>
                        <a:rPr lang="ru-RU" sz="2400" b="1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47%</a:t>
                      </a:r>
                      <a:endParaRPr lang="ru-RU" sz="2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362 /</a:t>
                      </a:r>
                      <a:r>
                        <a:rPr lang="ru-RU" sz="2400" b="1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47%</a:t>
                      </a:r>
                      <a:endParaRPr lang="ru-RU" sz="2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i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246/32</a:t>
                      </a:r>
                      <a:r>
                        <a:rPr lang="ru-RU" sz="2400" b="1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%</a:t>
                      </a:r>
                      <a:endParaRPr lang="ru-RU" sz="2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i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116 /15</a:t>
                      </a:r>
                      <a:r>
                        <a:rPr lang="ru-RU" sz="2400" b="1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%</a:t>
                      </a:r>
                      <a:endParaRPr lang="ru-RU" sz="2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i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i="1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216 </a:t>
                      </a:r>
                      <a:r>
                        <a:rPr lang="ru-RU" sz="2400" b="1" i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/28</a:t>
                      </a:r>
                      <a:r>
                        <a:rPr lang="ru-RU" sz="2400" b="1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%</a:t>
                      </a:r>
                      <a:endParaRPr lang="ru-RU" sz="2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-642966"/>
            <a:ext cx="8576530" cy="206060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785794"/>
            <a:ext cx="7498080" cy="5014914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1.Результаты  республиканской проверочной   работы по русскому языку в 6  классах считать удовлетворительными, </a:t>
            </a:r>
          </a:p>
          <a:p>
            <a:pPr lvl="0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  показатели успеваемости </a:t>
            </a:r>
          </a:p>
          <a:p>
            <a:pPr lvl="0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  недостаточными.</a:t>
            </a: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428604"/>
            <a:ext cx="8001056" cy="550072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dirty="0" smtClean="0">
                <a:solidFill>
                  <a:srgbClr val="0070C0"/>
                </a:solidFill>
              </a:rPr>
              <a:t>. 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-  на заседаниях ШМО проанализировать результаты проверочных работ по русскому языку и  запланировать систему мер, направленных на улучшение и стабилизацию результатов учащихся  к концу 2016-2017 учебного года;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- организовать работу учителей по устранению выявленных пробелов в знаниях учащихся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(срок: до сентября)</a:t>
            </a:r>
          </a:p>
          <a:p>
            <a:pPr marL="596646" indent="-514350">
              <a:buNone/>
            </a:pP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учителям: </a:t>
            </a:r>
          </a:p>
          <a:p>
            <a:pPr marL="596646" indent="-51435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- с целью ликвидации пробелов в знаниях организовать работу с учащимися по индивидуальным планам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(срок: постоянно)</a:t>
            </a:r>
          </a:p>
          <a:p>
            <a:pPr marL="596646" indent="-514350">
              <a:buNone/>
            </a:pPr>
            <a:endParaRPr lang="ru-RU" sz="1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>
    <a:lnDef>
      <a:spPr>
        <a:ln w="25400">
          <a:solidFill>
            <a:srgbClr val="0070C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4155</TotalTime>
  <Words>554</Words>
  <Application>Microsoft Office PowerPoint</Application>
  <PresentationFormat>Экран (4:3)</PresentationFormat>
  <Paragraphs>362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Солнцестояние</vt:lpstr>
      <vt:lpstr>                                     Результаты республиканских проверочных  работ по русскому языку  учащихся  6 классов  за 2016-2017 учебный год   </vt:lpstr>
      <vt:lpstr>             </vt:lpstr>
      <vt:lpstr>              Таблица результатов</vt:lpstr>
      <vt:lpstr>                     Таблица результатов </vt:lpstr>
      <vt:lpstr>         Статистика ошибок             </vt:lpstr>
      <vt:lpstr>   Выводы:</vt:lpstr>
      <vt:lpstr>Слайд 7</vt:lpstr>
    </vt:vector>
  </TitlesOfParts>
  <Company>ИМЦ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Результаты диагностического тестирования по математике  за 1 полугодие  2012-2013 учебного года. </dc:title>
  <dc:creator>РС</dc:creator>
  <cp:lastModifiedBy>Mac93</cp:lastModifiedBy>
  <cp:revision>577</cp:revision>
  <dcterms:created xsi:type="dcterms:W3CDTF">2012-12-17T07:09:56Z</dcterms:created>
  <dcterms:modified xsi:type="dcterms:W3CDTF">2017-05-22T17:37:55Z</dcterms:modified>
</cp:coreProperties>
</file>